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sldIdLst>
    <p:sldId id="256" r:id="rId2"/>
    <p:sldId id="257" r:id="rId3"/>
    <p:sldId id="258" r:id="rId4"/>
    <p:sldId id="259" r:id="rId5"/>
    <p:sldId id="281" r:id="rId6"/>
    <p:sldId id="262" r:id="rId7"/>
    <p:sldId id="260" r:id="rId8"/>
    <p:sldId id="282" r:id="rId9"/>
    <p:sldId id="261" r:id="rId10"/>
    <p:sldId id="267" r:id="rId11"/>
    <p:sldId id="265" r:id="rId12"/>
    <p:sldId id="264" r:id="rId13"/>
    <p:sldId id="266" r:id="rId14"/>
    <p:sldId id="278" r:id="rId15"/>
    <p:sldId id="279" r:id="rId16"/>
    <p:sldId id="280" r:id="rId17"/>
    <p:sldId id="270" r:id="rId18"/>
    <p:sldId id="269" r:id="rId19"/>
    <p:sldId id="274" r:id="rId20"/>
    <p:sldId id="271" r:id="rId21"/>
    <p:sldId id="273"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59" d="100"/>
          <a:sy n="159" d="100"/>
        </p:scale>
        <p:origin x="2628"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8C1B890-0867-427C-BB81-AA15DA990640}" type="datetimeFigureOut">
              <a:rPr lang="fr-FR" smtClean="0"/>
              <a:t>02/10/2024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217045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8C1B890-0867-427C-BB81-AA15DA990640}" type="datetimeFigureOut">
              <a:rPr lang="fr-FR" smtClean="0"/>
              <a:t>02/10/2024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3658179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8C1B890-0867-427C-BB81-AA15DA990640}" type="datetimeFigureOut">
              <a:rPr lang="fr-FR" smtClean="0"/>
              <a:t>02/10/2024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11CF14-E146-4D7E-A906-5F30CF19B16A}" type="slidenum">
              <a:rPr lang="fr-FR" smtClean="0"/>
              <a:t>‹N°›</a:t>
            </a:fld>
            <a:endParaRPr lang="fr-F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452394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8C1B890-0867-427C-BB81-AA15DA990640}" type="datetimeFigureOut">
              <a:rPr lang="fr-FR" smtClean="0"/>
              <a:t>02/10/2024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16476393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8C1B890-0867-427C-BB81-AA15DA990640}" type="datetimeFigureOut">
              <a:rPr lang="fr-FR" smtClean="0"/>
              <a:t>02/10/2024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11CF14-E146-4D7E-A906-5F30CF19B16A}" type="slidenum">
              <a:rPr lang="fr-FR" smtClean="0"/>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615057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8C1B890-0867-427C-BB81-AA15DA990640}" type="datetimeFigureOut">
              <a:rPr lang="fr-FR" smtClean="0"/>
              <a:t>02/10/2024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31537116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8C1B890-0867-427C-BB81-AA15DA990640}" type="datetimeFigureOut">
              <a:rPr lang="fr-FR" smtClean="0"/>
              <a:t>02/10/2024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3695352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8C1B890-0867-427C-BB81-AA15DA990640}" type="datetimeFigureOut">
              <a:rPr lang="fr-FR" smtClean="0"/>
              <a:t>02/10/2024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816830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8C1B890-0867-427C-BB81-AA15DA990640}" type="datetimeFigureOut">
              <a:rPr lang="fr-FR" smtClean="0"/>
              <a:t>02/10/2024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1872951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8C1B890-0867-427C-BB81-AA15DA990640}" type="datetimeFigureOut">
              <a:rPr lang="fr-FR" smtClean="0"/>
              <a:t>02/10/2024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4043215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8C1B890-0867-427C-BB81-AA15DA990640}" type="datetimeFigureOut">
              <a:rPr lang="fr-FR" smtClean="0"/>
              <a:t>02/10/2024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3984875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8C1B890-0867-427C-BB81-AA15DA990640}" type="datetimeFigureOut">
              <a:rPr lang="fr-FR" smtClean="0"/>
              <a:t>02/10/2024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4058621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8C1B890-0867-427C-BB81-AA15DA990640}" type="datetimeFigureOut">
              <a:rPr lang="fr-FR" smtClean="0"/>
              <a:t>02/10/2024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3070835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C1B890-0867-427C-BB81-AA15DA990640}" type="datetimeFigureOut">
              <a:rPr lang="fr-FR" smtClean="0"/>
              <a:t>02/10/2024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2496011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8C1B890-0867-427C-BB81-AA15DA990640}" type="datetimeFigureOut">
              <a:rPr lang="fr-FR" smtClean="0"/>
              <a:t>02/10/2024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1907592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8C1B890-0867-427C-BB81-AA15DA990640}" type="datetimeFigureOut">
              <a:rPr lang="fr-FR" smtClean="0"/>
              <a:t>02/10/2024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611CF14-E146-4D7E-A906-5F30CF19B16A}" type="slidenum">
              <a:rPr lang="fr-FR" smtClean="0"/>
              <a:t>‹N°›</a:t>
            </a:fld>
            <a:endParaRPr lang="fr-FR"/>
          </a:p>
        </p:txBody>
      </p:sp>
    </p:spTree>
    <p:extLst>
      <p:ext uri="{BB962C8B-B14F-4D97-AF65-F5344CB8AC3E}">
        <p14:creationId xmlns:p14="http://schemas.microsoft.com/office/powerpoint/2010/main" val="3990922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8C1B890-0867-427C-BB81-AA15DA990640}" type="datetimeFigureOut">
              <a:rPr lang="fr-FR" smtClean="0"/>
              <a:t>02/10/2024</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611CF14-E146-4D7E-A906-5F30CF19B16A}" type="slidenum">
              <a:rPr lang="fr-FR" smtClean="0"/>
              <a:t>‹N°›</a:t>
            </a:fld>
            <a:endParaRPr lang="fr-FR"/>
          </a:p>
        </p:txBody>
      </p:sp>
    </p:spTree>
    <p:extLst>
      <p:ext uri="{BB962C8B-B14F-4D97-AF65-F5344CB8AC3E}">
        <p14:creationId xmlns:p14="http://schemas.microsoft.com/office/powerpoint/2010/main" val="3792069505"/>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1C03BDC4-70A2-809F-D07A-EF0651359284}"/>
              </a:ext>
            </a:extLst>
          </p:cNvPr>
          <p:cNvPicPr>
            <a:picLocks noChangeAspect="1"/>
          </p:cNvPicPr>
          <p:nvPr/>
        </p:nvPicPr>
        <p:blipFill>
          <a:blip r:embed="rId2"/>
          <a:stretch>
            <a:fillRect/>
          </a:stretch>
        </p:blipFill>
        <p:spPr>
          <a:xfrm>
            <a:off x="3001987" y="560593"/>
            <a:ext cx="4162294" cy="2422304"/>
          </a:xfrm>
          <a:prstGeom prst="rect">
            <a:avLst/>
          </a:prstGeom>
        </p:spPr>
      </p:pic>
      <p:sp>
        <p:nvSpPr>
          <p:cNvPr id="3" name="Sous-titre 2">
            <a:extLst>
              <a:ext uri="{FF2B5EF4-FFF2-40B4-BE49-F238E27FC236}">
                <a16:creationId xmlns:a16="http://schemas.microsoft.com/office/drawing/2014/main" id="{9847F8EE-F520-6217-AC26-A0A324D1FB9C}"/>
              </a:ext>
            </a:extLst>
          </p:cNvPr>
          <p:cNvSpPr>
            <a:spLocks noGrp="1"/>
          </p:cNvSpPr>
          <p:nvPr>
            <p:ph type="subTitle" idx="1"/>
          </p:nvPr>
        </p:nvSpPr>
        <p:spPr>
          <a:xfrm>
            <a:off x="1533700" y="3571439"/>
            <a:ext cx="7766936" cy="1914961"/>
          </a:xfrm>
        </p:spPr>
        <p:txBody>
          <a:bodyPr>
            <a:noAutofit/>
          </a:bodyPr>
          <a:lstStyle/>
          <a:p>
            <a:pPr algn="ctr"/>
            <a:r>
              <a:rPr lang="fr-FR" sz="4800" b="1" dirty="0">
                <a:solidFill>
                  <a:schemeClr val="tx1"/>
                </a:solidFill>
              </a:rPr>
              <a:t>REUNION DE RENTREE APIL9</a:t>
            </a:r>
          </a:p>
          <a:p>
            <a:pPr algn="ctr"/>
            <a:r>
              <a:rPr lang="fr-FR" sz="2000" b="1" dirty="0">
                <a:solidFill>
                  <a:schemeClr val="tx1"/>
                </a:solidFill>
              </a:rPr>
              <a:t>2024</a:t>
            </a:r>
          </a:p>
        </p:txBody>
      </p:sp>
    </p:spTree>
    <p:extLst>
      <p:ext uri="{BB962C8B-B14F-4D97-AF65-F5344CB8AC3E}">
        <p14:creationId xmlns:p14="http://schemas.microsoft.com/office/powerpoint/2010/main" val="2287544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D0DF83-CED7-99B2-CE65-CE4AD44D3EC9}"/>
              </a:ext>
            </a:extLst>
          </p:cNvPr>
          <p:cNvSpPr>
            <a:spLocks noGrp="1"/>
          </p:cNvSpPr>
          <p:nvPr>
            <p:ph type="title"/>
          </p:nvPr>
        </p:nvSpPr>
        <p:spPr/>
        <p:txBody>
          <a:bodyPr/>
          <a:lstStyle/>
          <a:p>
            <a:r>
              <a:rPr lang="fr-FR" dirty="0"/>
              <a:t>OBJET DE L’ASSOCIATION</a:t>
            </a:r>
          </a:p>
        </p:txBody>
      </p:sp>
      <p:sp>
        <p:nvSpPr>
          <p:cNvPr id="3" name="Espace réservé du contenu 2">
            <a:extLst>
              <a:ext uri="{FF2B5EF4-FFF2-40B4-BE49-F238E27FC236}">
                <a16:creationId xmlns:a16="http://schemas.microsoft.com/office/drawing/2014/main" id="{27D75379-87F8-9E9B-5697-ABE09FEBA12E}"/>
              </a:ext>
            </a:extLst>
          </p:cNvPr>
          <p:cNvSpPr>
            <a:spLocks noGrp="1"/>
          </p:cNvSpPr>
          <p:nvPr>
            <p:ph idx="1"/>
          </p:nvPr>
        </p:nvSpPr>
        <p:spPr/>
        <p:txBody>
          <a:bodyPr>
            <a:normAutofit/>
          </a:bodyPr>
          <a:lstStyle/>
          <a:p>
            <a:r>
              <a:rPr lang="fr-FR" dirty="0"/>
              <a:t>Créer des liens et des échanges entre les élèves, anciens élèves et leurs parents</a:t>
            </a:r>
          </a:p>
          <a:p>
            <a:r>
              <a:rPr lang="fr-FR" dirty="0"/>
              <a:t>Organiser des manifestations, des sorties, des visites…</a:t>
            </a:r>
          </a:p>
          <a:p>
            <a:pPr lvl="2"/>
            <a:r>
              <a:rPr lang="fr-FR" dirty="0"/>
              <a:t>spectacle, rencontre avec une personnalité, cinéma, musée, achat de livres…</a:t>
            </a:r>
          </a:p>
          <a:p>
            <a:pPr lvl="2"/>
            <a:r>
              <a:rPr lang="fr-FR" dirty="0"/>
              <a:t>escape </a:t>
            </a:r>
            <a:r>
              <a:rPr lang="fr-FR" dirty="0" err="1"/>
              <a:t>game</a:t>
            </a:r>
            <a:r>
              <a:rPr lang="fr-FR" dirty="0"/>
              <a:t>, accrobranche, randonnée, laser </a:t>
            </a:r>
            <a:r>
              <a:rPr lang="fr-FR" dirty="0" err="1"/>
              <a:t>game</a:t>
            </a:r>
            <a:r>
              <a:rPr lang="fr-FR" dirty="0"/>
              <a:t>, match, escalade, ski…</a:t>
            </a:r>
          </a:p>
          <a:p>
            <a:pPr lvl="2"/>
            <a:r>
              <a:rPr lang="fr-FR" dirty="0"/>
              <a:t>pique nique, soirée à thème, fête traditionnelle…</a:t>
            </a:r>
          </a:p>
          <a:p>
            <a:r>
              <a:rPr lang="fr-FR" dirty="0"/>
              <a:t>Accompagner la réalisation de projets </a:t>
            </a:r>
          </a:p>
          <a:p>
            <a:pPr lvl="2"/>
            <a:r>
              <a:rPr lang="fr-FR" dirty="0"/>
              <a:t>ventes pour financer un évènement, bal de promo, sweat </a:t>
            </a:r>
            <a:r>
              <a:rPr lang="fr-FR" dirty="0" err="1"/>
              <a:t>shirt</a:t>
            </a:r>
            <a:r>
              <a:rPr lang="fr-FR" dirty="0"/>
              <a:t> personnalisé, remise de diplôme…</a:t>
            </a:r>
          </a:p>
          <a:p>
            <a:r>
              <a:rPr lang="fr-FR" dirty="0"/>
              <a:t>Organiser des échanges sur les cursus internationaux : tables rondes, bibliothèque des études à l’international, retours d’expérience…</a:t>
            </a:r>
          </a:p>
          <a:p>
            <a:endParaRPr lang="fr-FR" dirty="0"/>
          </a:p>
          <a:p>
            <a:endParaRPr lang="fr-FR" dirty="0"/>
          </a:p>
        </p:txBody>
      </p:sp>
    </p:spTree>
    <p:extLst>
      <p:ext uri="{BB962C8B-B14F-4D97-AF65-F5344CB8AC3E}">
        <p14:creationId xmlns:p14="http://schemas.microsoft.com/office/powerpoint/2010/main" val="3393780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D0DF83-CED7-99B2-CE65-CE4AD44D3EC9}"/>
              </a:ext>
            </a:extLst>
          </p:cNvPr>
          <p:cNvSpPr>
            <a:spLocks noGrp="1"/>
          </p:cNvSpPr>
          <p:nvPr>
            <p:ph type="title"/>
          </p:nvPr>
        </p:nvSpPr>
        <p:spPr/>
        <p:txBody>
          <a:bodyPr/>
          <a:lstStyle/>
          <a:p>
            <a:r>
              <a:rPr lang="fr-FR" dirty="0"/>
              <a:t>OBJET DE L’ASSOCIATION</a:t>
            </a:r>
          </a:p>
        </p:txBody>
      </p:sp>
      <p:sp>
        <p:nvSpPr>
          <p:cNvPr id="3" name="Espace réservé du contenu 2">
            <a:extLst>
              <a:ext uri="{FF2B5EF4-FFF2-40B4-BE49-F238E27FC236}">
                <a16:creationId xmlns:a16="http://schemas.microsoft.com/office/drawing/2014/main" id="{27D75379-87F8-9E9B-5697-ABE09FEBA12E}"/>
              </a:ext>
            </a:extLst>
          </p:cNvPr>
          <p:cNvSpPr>
            <a:spLocks noGrp="1"/>
          </p:cNvSpPr>
          <p:nvPr>
            <p:ph idx="1"/>
          </p:nvPr>
        </p:nvSpPr>
        <p:spPr/>
        <p:txBody>
          <a:bodyPr>
            <a:normAutofit lnSpcReduction="10000"/>
          </a:bodyPr>
          <a:lstStyle/>
          <a:p>
            <a:r>
              <a:rPr lang="fr-FR" dirty="0"/>
              <a:t>Faciliter les échanges, stages, voyages avec l’étranger dans les langues concernées</a:t>
            </a:r>
          </a:p>
          <a:p>
            <a:r>
              <a:rPr lang="fr-FR" dirty="0"/>
              <a:t>Promouvoir la notoriété du cursus : au sein des entreprises notamment étrangères, d’universités et grandes écoles, des ambassades… </a:t>
            </a:r>
          </a:p>
          <a:p>
            <a:r>
              <a:rPr lang="fr-FR" dirty="0"/>
              <a:t>Etablir des partenariats, chercher des subventions</a:t>
            </a:r>
          </a:p>
          <a:p>
            <a:r>
              <a:rPr lang="fr-FR" dirty="0"/>
              <a:t>Faciliter la recherche d’hébergement : accueil d’un correspondant, problème d’internat, accueil lors du mini stage…</a:t>
            </a:r>
          </a:p>
          <a:p>
            <a:r>
              <a:rPr lang="fr-FR" dirty="0"/>
              <a:t>Conserver le lien avec les anciens élèves : conseils pour les études à l’étranger, rencontres pour présenter les choix d’études supérieures, annuaire des étudiants </a:t>
            </a:r>
          </a:p>
          <a:p>
            <a:r>
              <a:rPr lang="fr-FR" dirty="0"/>
              <a:t>Créer un réseau des parents : café des parents, retour d’expatriation, stand parents au lycée</a:t>
            </a:r>
          </a:p>
          <a:p>
            <a:pPr marL="0" indent="0">
              <a:buNone/>
            </a:pPr>
            <a:endParaRPr lang="fr-FR" dirty="0"/>
          </a:p>
          <a:p>
            <a:endParaRPr lang="fr-FR" dirty="0"/>
          </a:p>
          <a:p>
            <a:endParaRPr lang="fr-FR" dirty="0"/>
          </a:p>
        </p:txBody>
      </p:sp>
    </p:spTree>
    <p:extLst>
      <p:ext uri="{BB962C8B-B14F-4D97-AF65-F5344CB8AC3E}">
        <p14:creationId xmlns:p14="http://schemas.microsoft.com/office/powerpoint/2010/main" val="649354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ACEB77-CB38-82FF-F4F5-24D9AC5C8278}"/>
              </a:ext>
            </a:extLst>
          </p:cNvPr>
          <p:cNvSpPr>
            <a:spLocks noGrp="1"/>
          </p:cNvSpPr>
          <p:nvPr>
            <p:ph type="title"/>
          </p:nvPr>
        </p:nvSpPr>
        <p:spPr/>
        <p:txBody>
          <a:bodyPr/>
          <a:lstStyle/>
          <a:p>
            <a:r>
              <a:rPr lang="fr-FR" dirty="0"/>
              <a:t> OBJET DE L’ASSOCIATION : </a:t>
            </a:r>
            <a:r>
              <a:rPr lang="fr-FR" u="sng" dirty="0"/>
              <a:t>PRECISION</a:t>
            </a:r>
          </a:p>
        </p:txBody>
      </p:sp>
      <p:sp>
        <p:nvSpPr>
          <p:cNvPr id="3" name="Espace réservé du contenu 2">
            <a:extLst>
              <a:ext uri="{FF2B5EF4-FFF2-40B4-BE49-F238E27FC236}">
                <a16:creationId xmlns:a16="http://schemas.microsoft.com/office/drawing/2014/main" id="{3286587D-33C5-1CAC-DCC2-D70047E41E9F}"/>
              </a:ext>
            </a:extLst>
          </p:cNvPr>
          <p:cNvSpPr>
            <a:spLocks noGrp="1"/>
          </p:cNvSpPr>
          <p:nvPr>
            <p:ph idx="1"/>
          </p:nvPr>
        </p:nvSpPr>
        <p:spPr/>
        <p:txBody>
          <a:bodyPr/>
          <a:lstStyle/>
          <a:p>
            <a:r>
              <a:rPr lang="fr-FR" dirty="0"/>
              <a:t>L’association APIL9 n’est pas une association telle que la FCPE et la PEEP</a:t>
            </a:r>
          </a:p>
          <a:p>
            <a:pPr marL="0" indent="0">
              <a:buNone/>
            </a:pPr>
            <a:endParaRPr lang="fr-FR" sz="800" dirty="0"/>
          </a:p>
          <a:p>
            <a:r>
              <a:rPr lang="fr-FR" dirty="0"/>
              <a:t>L’APIL9 n’est pas présente :</a:t>
            </a:r>
          </a:p>
          <a:p>
            <a:pPr lvl="1"/>
            <a:r>
              <a:rPr lang="fr-FR" dirty="0"/>
              <a:t>aux conseils de classe</a:t>
            </a:r>
          </a:p>
          <a:p>
            <a:pPr lvl="1"/>
            <a:r>
              <a:rPr lang="fr-FR" dirty="0"/>
              <a:t>aux conseils d’administration du lycée</a:t>
            </a:r>
            <a:endParaRPr lang="fr-FR" sz="600" dirty="0"/>
          </a:p>
          <a:p>
            <a:pPr lvl="1"/>
            <a:r>
              <a:rPr lang="fr-FR" dirty="0"/>
              <a:t>aux conseils de discipline du lycée</a:t>
            </a:r>
          </a:p>
          <a:p>
            <a:pPr marL="0" indent="0">
              <a:buNone/>
            </a:pPr>
            <a:endParaRPr lang="fr-FR" sz="800" dirty="0"/>
          </a:p>
          <a:p>
            <a:r>
              <a:rPr lang="fr-FR" dirty="0"/>
              <a:t>Sollicitez directement les associations de parents d’élèves FCPE ou PEEP si vous souhaitez être accompagnés sur un sujet concernant la scolarité de votre enfant</a:t>
            </a:r>
          </a:p>
        </p:txBody>
      </p:sp>
    </p:spTree>
    <p:extLst>
      <p:ext uri="{BB962C8B-B14F-4D97-AF65-F5344CB8AC3E}">
        <p14:creationId xmlns:p14="http://schemas.microsoft.com/office/powerpoint/2010/main" val="3423164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BB6F11-3A87-215C-5C7F-A8F03BA413D0}"/>
              </a:ext>
            </a:extLst>
          </p:cNvPr>
          <p:cNvSpPr>
            <a:spLocks noGrp="1"/>
          </p:cNvSpPr>
          <p:nvPr>
            <p:ph type="title"/>
          </p:nvPr>
        </p:nvSpPr>
        <p:spPr/>
        <p:txBody>
          <a:bodyPr/>
          <a:lstStyle/>
          <a:p>
            <a:r>
              <a:rPr lang="fr-FR" dirty="0"/>
              <a:t>ACTIONS 2022-2023</a:t>
            </a:r>
          </a:p>
        </p:txBody>
      </p:sp>
      <p:sp>
        <p:nvSpPr>
          <p:cNvPr id="3" name="Espace réservé du contenu 2">
            <a:extLst>
              <a:ext uri="{FF2B5EF4-FFF2-40B4-BE49-F238E27FC236}">
                <a16:creationId xmlns:a16="http://schemas.microsoft.com/office/drawing/2014/main" id="{87101930-A83A-E323-8D0F-ECD9A134CFC9}"/>
              </a:ext>
            </a:extLst>
          </p:cNvPr>
          <p:cNvSpPr>
            <a:spLocks noGrp="1"/>
          </p:cNvSpPr>
          <p:nvPr>
            <p:ph idx="1"/>
          </p:nvPr>
        </p:nvSpPr>
        <p:spPr/>
        <p:txBody>
          <a:bodyPr>
            <a:normAutofit/>
          </a:bodyPr>
          <a:lstStyle/>
          <a:p>
            <a:pPr marL="0" indent="0" algn="ctr">
              <a:buNone/>
            </a:pPr>
            <a:endParaRPr lang="fr-FR" sz="800" i="1" dirty="0">
              <a:solidFill>
                <a:srgbClr val="0070C0"/>
              </a:solidFill>
            </a:endParaRPr>
          </a:p>
          <a:p>
            <a:r>
              <a:rPr lang="fr-FR" dirty="0"/>
              <a:t>Stand de l’APIL9 à la journée porte ouverte du lycée le 28 janvier 2023 </a:t>
            </a:r>
          </a:p>
          <a:p>
            <a:r>
              <a:rPr lang="fr-FR" dirty="0"/>
              <a:t>Stand de l’APIL9 aux journées d’inscription des secondes du pôle international les 28 et 29 juin 2023</a:t>
            </a:r>
          </a:p>
          <a:p>
            <a:r>
              <a:rPr lang="fr-FR" dirty="0"/>
              <a:t>Un café du pôle le 10 octobre 2023</a:t>
            </a:r>
          </a:p>
          <a:p>
            <a:r>
              <a:rPr lang="fr-FR" dirty="0"/>
              <a:t>Un brunch du pôle dans un restaurant à Saint Jean le 4 décembre 2023</a:t>
            </a:r>
          </a:p>
          <a:p>
            <a:r>
              <a:rPr lang="fr-FR" dirty="0"/>
              <a:t>Un rdv le 29 novembre 2023 avec le Doyen de la faculté de droit de l’université Lyon II et la chargée des études internationales de l’Université, en présence des professeurs d’ABIBAC et d’ESABAC, pour présenter le pôle international, l’APIL9 et connaître les filières internationales proposées par l’université Lyon II</a:t>
            </a:r>
          </a:p>
        </p:txBody>
      </p:sp>
    </p:spTree>
    <p:extLst>
      <p:ext uri="{BB962C8B-B14F-4D97-AF65-F5344CB8AC3E}">
        <p14:creationId xmlns:p14="http://schemas.microsoft.com/office/powerpoint/2010/main" val="895419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BB6F11-3A87-215C-5C7F-A8F03BA413D0}"/>
              </a:ext>
            </a:extLst>
          </p:cNvPr>
          <p:cNvSpPr>
            <a:spLocks noGrp="1"/>
          </p:cNvSpPr>
          <p:nvPr>
            <p:ph type="title"/>
          </p:nvPr>
        </p:nvSpPr>
        <p:spPr/>
        <p:txBody>
          <a:bodyPr/>
          <a:lstStyle/>
          <a:p>
            <a:r>
              <a:rPr lang="fr-FR" dirty="0"/>
              <a:t>ACTIONS 2022-2023</a:t>
            </a:r>
          </a:p>
        </p:txBody>
      </p:sp>
      <p:sp>
        <p:nvSpPr>
          <p:cNvPr id="3" name="Espace réservé du contenu 2">
            <a:extLst>
              <a:ext uri="{FF2B5EF4-FFF2-40B4-BE49-F238E27FC236}">
                <a16:creationId xmlns:a16="http://schemas.microsoft.com/office/drawing/2014/main" id="{87101930-A83A-E323-8D0F-ECD9A134CFC9}"/>
              </a:ext>
            </a:extLst>
          </p:cNvPr>
          <p:cNvSpPr>
            <a:spLocks noGrp="1"/>
          </p:cNvSpPr>
          <p:nvPr>
            <p:ph idx="1"/>
          </p:nvPr>
        </p:nvSpPr>
        <p:spPr/>
        <p:txBody>
          <a:bodyPr>
            <a:normAutofit/>
          </a:bodyPr>
          <a:lstStyle/>
          <a:p>
            <a:pPr marL="0" indent="0" algn="ctr">
              <a:buNone/>
            </a:pPr>
            <a:endParaRPr lang="fr-FR" sz="800" i="1" dirty="0">
              <a:solidFill>
                <a:srgbClr val="0070C0"/>
              </a:solidFill>
            </a:endParaRPr>
          </a:p>
          <a:p>
            <a:r>
              <a:rPr lang="fr-FR" dirty="0"/>
              <a:t>Un email sur l’orientation présentant des possibilités d’études à l’étranger, les coordonnées de la CCI </a:t>
            </a:r>
            <a:r>
              <a:rPr lang="fr-FR" dirty="0" err="1"/>
              <a:t>Euroguidance</a:t>
            </a:r>
            <a:r>
              <a:rPr lang="fr-FR" dirty="0"/>
              <a:t> (pour avoir de l’information à Lyon en rdv physique ou </a:t>
            </a:r>
            <a:r>
              <a:rPr lang="fr-FR" dirty="0" err="1"/>
              <a:t>visio</a:t>
            </a:r>
            <a:r>
              <a:rPr lang="fr-FR" dirty="0"/>
              <a:t>) et de l’UFA (pour les ABIBAC)</a:t>
            </a:r>
          </a:p>
          <a:p>
            <a:r>
              <a:rPr lang="fr-FR" dirty="0"/>
              <a:t>L’organisation et l’accompagnement d’une sortie théâtre en anglais « </a:t>
            </a:r>
            <a:r>
              <a:rPr lang="fr-FR" dirty="0" err="1"/>
              <a:t>Medea</a:t>
            </a:r>
            <a:r>
              <a:rPr lang="fr-FR" dirty="0"/>
              <a:t> » (Médée) à l’Acte 2 Théâtre pour les Terminales OIB en présence du professeur de littérature OIB et de 2 accompagnants de l’APIL9</a:t>
            </a:r>
          </a:p>
          <a:p>
            <a:r>
              <a:rPr lang="fr-FR" dirty="0"/>
              <a:t>Un engagement financier au projet des MUN de Lyon et de Valence pour le professeur d’Histoire Géographie OIB (le MUN de Valence a été annulé)</a:t>
            </a:r>
          </a:p>
          <a:p>
            <a:r>
              <a:rPr lang="fr-FR" dirty="0"/>
              <a:t>Une vente de chocolat de la maison Karen Chocolat pour la Saint Valentin</a:t>
            </a:r>
          </a:p>
          <a:p>
            <a:r>
              <a:rPr lang="fr-FR" dirty="0"/>
              <a:t>Une vente de sachets de bonbons au profit de la MDL (maison des lycéens)</a:t>
            </a:r>
          </a:p>
        </p:txBody>
      </p:sp>
    </p:spTree>
    <p:extLst>
      <p:ext uri="{BB962C8B-B14F-4D97-AF65-F5344CB8AC3E}">
        <p14:creationId xmlns:p14="http://schemas.microsoft.com/office/powerpoint/2010/main" val="997065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BB6F11-3A87-215C-5C7F-A8F03BA413D0}"/>
              </a:ext>
            </a:extLst>
          </p:cNvPr>
          <p:cNvSpPr>
            <a:spLocks noGrp="1"/>
          </p:cNvSpPr>
          <p:nvPr>
            <p:ph type="title"/>
          </p:nvPr>
        </p:nvSpPr>
        <p:spPr/>
        <p:txBody>
          <a:bodyPr/>
          <a:lstStyle/>
          <a:p>
            <a:r>
              <a:rPr lang="fr-FR" dirty="0"/>
              <a:t>ACTIONS 2022-2023</a:t>
            </a:r>
          </a:p>
        </p:txBody>
      </p:sp>
      <p:sp>
        <p:nvSpPr>
          <p:cNvPr id="3" name="Espace réservé du contenu 2">
            <a:extLst>
              <a:ext uri="{FF2B5EF4-FFF2-40B4-BE49-F238E27FC236}">
                <a16:creationId xmlns:a16="http://schemas.microsoft.com/office/drawing/2014/main" id="{87101930-A83A-E323-8D0F-ECD9A134CFC9}"/>
              </a:ext>
            </a:extLst>
          </p:cNvPr>
          <p:cNvSpPr>
            <a:spLocks noGrp="1"/>
          </p:cNvSpPr>
          <p:nvPr>
            <p:ph idx="1"/>
          </p:nvPr>
        </p:nvSpPr>
        <p:spPr/>
        <p:txBody>
          <a:bodyPr>
            <a:normAutofit fontScale="92500" lnSpcReduction="20000"/>
          </a:bodyPr>
          <a:lstStyle/>
          <a:p>
            <a:pPr marL="0" indent="0" algn="ctr">
              <a:buNone/>
            </a:pPr>
            <a:endParaRPr lang="fr-FR" sz="800" i="1" dirty="0">
              <a:solidFill>
                <a:srgbClr val="0070C0"/>
              </a:solidFill>
            </a:endParaRPr>
          </a:p>
          <a:p>
            <a:r>
              <a:rPr lang="fr-FR" sz="1900" dirty="0"/>
              <a:t>La réalisation du buffet pour la remise des diplômes des terminales ABIBAC en présence de l’examinatrice allemande, des professeurs ABIBAC, des parents et des élèves (environ 50 personnes) le 4 juillet 2023</a:t>
            </a:r>
          </a:p>
          <a:p>
            <a:r>
              <a:rPr lang="fr-FR" sz="1900" dirty="0"/>
              <a:t>Une participation au buffet du bal des Terminales le 4 juillet 2023</a:t>
            </a:r>
          </a:p>
          <a:p>
            <a:r>
              <a:rPr lang="fr-FR" sz="1900" dirty="0"/>
              <a:t>L’envoi d’un bouquet de fleurs pour une cérémonie</a:t>
            </a:r>
          </a:p>
          <a:p>
            <a:r>
              <a:rPr lang="fr-FR" sz="1900" dirty="0"/>
              <a:t>Un email d’information aux parents des futures secondes du pôle recherchant un logement sur Lyon</a:t>
            </a:r>
          </a:p>
          <a:p>
            <a:r>
              <a:rPr lang="fr-FR" sz="1900" dirty="0"/>
              <a:t>Un WhatsApp pour pouvoir communiquer plus facilement entre adhérents</a:t>
            </a:r>
          </a:p>
          <a:p>
            <a:r>
              <a:rPr lang="fr-FR" sz="1900" dirty="0"/>
              <a:t>Des infos sur les évènements dans les langues concernées se déroulant à Lyon (cinéma, théâtre, Goethe institut…)</a:t>
            </a:r>
          </a:p>
          <a:p>
            <a:r>
              <a:rPr lang="fr-FR" sz="1900" dirty="0"/>
              <a:t>Des réponses aux questions des parents</a:t>
            </a:r>
          </a:p>
          <a:p>
            <a:r>
              <a:rPr lang="fr-FR" sz="1900" dirty="0"/>
              <a:t>…</a:t>
            </a:r>
          </a:p>
          <a:p>
            <a:pPr marL="0" indent="0">
              <a:buNone/>
            </a:pPr>
            <a:endParaRPr lang="fr-FR" dirty="0"/>
          </a:p>
        </p:txBody>
      </p:sp>
    </p:spTree>
    <p:extLst>
      <p:ext uri="{BB962C8B-B14F-4D97-AF65-F5344CB8AC3E}">
        <p14:creationId xmlns:p14="http://schemas.microsoft.com/office/powerpoint/2010/main" val="1933998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BB6F11-3A87-215C-5C7F-A8F03BA413D0}"/>
              </a:ext>
            </a:extLst>
          </p:cNvPr>
          <p:cNvSpPr>
            <a:spLocks noGrp="1"/>
          </p:cNvSpPr>
          <p:nvPr>
            <p:ph type="title"/>
          </p:nvPr>
        </p:nvSpPr>
        <p:spPr/>
        <p:txBody>
          <a:bodyPr/>
          <a:lstStyle/>
          <a:p>
            <a:r>
              <a:rPr lang="fr-FR" dirty="0"/>
              <a:t>ACTIONS 2023-2024</a:t>
            </a:r>
          </a:p>
        </p:txBody>
      </p:sp>
      <p:sp>
        <p:nvSpPr>
          <p:cNvPr id="3" name="Espace réservé du contenu 2">
            <a:extLst>
              <a:ext uri="{FF2B5EF4-FFF2-40B4-BE49-F238E27FC236}">
                <a16:creationId xmlns:a16="http://schemas.microsoft.com/office/drawing/2014/main" id="{87101930-A83A-E323-8D0F-ECD9A134CFC9}"/>
              </a:ext>
            </a:extLst>
          </p:cNvPr>
          <p:cNvSpPr>
            <a:spLocks noGrp="1"/>
          </p:cNvSpPr>
          <p:nvPr>
            <p:ph idx="1"/>
          </p:nvPr>
        </p:nvSpPr>
        <p:spPr/>
        <p:txBody>
          <a:bodyPr>
            <a:normAutofit fontScale="92500" lnSpcReduction="10000"/>
          </a:bodyPr>
          <a:lstStyle/>
          <a:p>
            <a:pPr marL="0" indent="0" algn="ctr">
              <a:buNone/>
            </a:pPr>
            <a:endParaRPr lang="fr-FR" sz="800" i="1" dirty="0">
              <a:solidFill>
                <a:srgbClr val="0070C0"/>
              </a:solidFill>
            </a:endParaRPr>
          </a:p>
          <a:p>
            <a:r>
              <a:rPr lang="fr-FR" sz="1900" dirty="0"/>
              <a:t>Participation financière à diverses sorties culturelles</a:t>
            </a:r>
          </a:p>
          <a:p>
            <a:r>
              <a:rPr lang="fr-FR" sz="1900" dirty="0"/>
              <a:t>Création d’une base de données ‘Anciens élèves’ pour suivre les choix d’orientation et de carrière</a:t>
            </a:r>
          </a:p>
          <a:p>
            <a:r>
              <a:rPr lang="fr-FR" sz="1900" dirty="0"/>
              <a:t>Réalisation d’un Yearbook (album de promo) pour les Terminales de toutes les sections</a:t>
            </a:r>
          </a:p>
          <a:p>
            <a:r>
              <a:rPr lang="fr-FR" sz="1900" dirty="0"/>
              <a:t>Organisation d’une cérémonie de remise des </a:t>
            </a:r>
            <a:r>
              <a:rPr lang="fr-FR" sz="1900" dirty="0" err="1"/>
              <a:t>Yearbooks</a:t>
            </a:r>
            <a:r>
              <a:rPr lang="fr-FR" sz="1900" dirty="0"/>
              <a:t> avec les élèves, les enseignants et la Direction</a:t>
            </a:r>
          </a:p>
          <a:p>
            <a:r>
              <a:rPr lang="fr-FR" sz="1900" dirty="0"/>
              <a:t>Des infos sur les évènements dans les langues concernées se déroulant à Lyon (cinéma, théâtre, Goethe institut…)</a:t>
            </a:r>
          </a:p>
          <a:p>
            <a:r>
              <a:rPr lang="fr-FR" sz="1900" dirty="0"/>
              <a:t>Des réponses aux questions des parents</a:t>
            </a:r>
          </a:p>
          <a:p>
            <a:r>
              <a:rPr lang="fr-FR" sz="1900" dirty="0"/>
              <a:t>…</a:t>
            </a:r>
          </a:p>
          <a:p>
            <a:pPr marL="0" indent="0">
              <a:buNone/>
            </a:pPr>
            <a:endParaRPr lang="fr-FR" dirty="0"/>
          </a:p>
        </p:txBody>
      </p:sp>
    </p:spTree>
    <p:extLst>
      <p:ext uri="{BB962C8B-B14F-4D97-AF65-F5344CB8AC3E}">
        <p14:creationId xmlns:p14="http://schemas.microsoft.com/office/powerpoint/2010/main" val="1732154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BB6F11-3A87-215C-5C7F-A8F03BA413D0}"/>
              </a:ext>
            </a:extLst>
          </p:cNvPr>
          <p:cNvSpPr>
            <a:spLocks noGrp="1"/>
          </p:cNvSpPr>
          <p:nvPr>
            <p:ph type="title"/>
          </p:nvPr>
        </p:nvSpPr>
        <p:spPr/>
        <p:txBody>
          <a:bodyPr/>
          <a:lstStyle/>
          <a:p>
            <a:r>
              <a:rPr lang="fr-FR" dirty="0"/>
              <a:t>PROJETS 2024-2025</a:t>
            </a:r>
          </a:p>
        </p:txBody>
      </p:sp>
      <p:sp>
        <p:nvSpPr>
          <p:cNvPr id="3" name="Espace réservé du contenu 2">
            <a:extLst>
              <a:ext uri="{FF2B5EF4-FFF2-40B4-BE49-F238E27FC236}">
                <a16:creationId xmlns:a16="http://schemas.microsoft.com/office/drawing/2014/main" id="{87101930-A83A-E323-8D0F-ECD9A134CFC9}"/>
              </a:ext>
            </a:extLst>
          </p:cNvPr>
          <p:cNvSpPr>
            <a:spLocks noGrp="1"/>
          </p:cNvSpPr>
          <p:nvPr>
            <p:ph idx="1"/>
          </p:nvPr>
        </p:nvSpPr>
        <p:spPr/>
        <p:txBody>
          <a:bodyPr>
            <a:normAutofit/>
          </a:bodyPr>
          <a:lstStyle/>
          <a:p>
            <a:r>
              <a:rPr lang="fr-FR" dirty="0"/>
              <a:t>Pérenniser les actions qui ont bien fonctionné</a:t>
            </a:r>
          </a:p>
          <a:p>
            <a:r>
              <a:rPr lang="fr-FR" dirty="0"/>
              <a:t>Communiquer et rendre l’association plus visible</a:t>
            </a:r>
          </a:p>
          <a:p>
            <a:r>
              <a:rPr lang="fr-FR" dirty="0"/>
              <a:t>Plein de nouveaux projets à mettre en place !</a:t>
            </a:r>
          </a:p>
          <a:p>
            <a:pPr marL="0" indent="0">
              <a:buNone/>
            </a:pPr>
            <a:endParaRPr lang="fr-FR" dirty="0"/>
          </a:p>
          <a:p>
            <a:endParaRPr lang="fr-FR" dirty="0"/>
          </a:p>
          <a:p>
            <a:pPr marL="0" indent="0" algn="ctr">
              <a:buNone/>
            </a:pPr>
            <a:r>
              <a:rPr lang="fr-FR" b="1" dirty="0"/>
              <a:t>Faites-nous part de vos idées ! </a:t>
            </a:r>
          </a:p>
          <a:p>
            <a:endParaRPr lang="fr-FR" dirty="0"/>
          </a:p>
          <a:p>
            <a:pPr marL="0" indent="0">
              <a:buNone/>
            </a:pPr>
            <a:endParaRPr lang="fr-FR" dirty="0"/>
          </a:p>
        </p:txBody>
      </p:sp>
    </p:spTree>
    <p:extLst>
      <p:ext uri="{BB962C8B-B14F-4D97-AF65-F5344CB8AC3E}">
        <p14:creationId xmlns:p14="http://schemas.microsoft.com/office/powerpoint/2010/main" val="9199378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F15544-5F4C-B9B4-0FA0-266D11C6C033}"/>
              </a:ext>
            </a:extLst>
          </p:cNvPr>
          <p:cNvSpPr>
            <a:spLocks noGrp="1"/>
          </p:cNvSpPr>
          <p:nvPr>
            <p:ph type="title"/>
          </p:nvPr>
        </p:nvSpPr>
        <p:spPr/>
        <p:txBody>
          <a:bodyPr/>
          <a:lstStyle/>
          <a:p>
            <a:r>
              <a:rPr lang="fr-FR" dirty="0"/>
              <a:t>BESOIN DE VOUS</a:t>
            </a:r>
          </a:p>
        </p:txBody>
      </p:sp>
      <p:sp>
        <p:nvSpPr>
          <p:cNvPr id="3" name="Espace réservé du contenu 2">
            <a:extLst>
              <a:ext uri="{FF2B5EF4-FFF2-40B4-BE49-F238E27FC236}">
                <a16:creationId xmlns:a16="http://schemas.microsoft.com/office/drawing/2014/main" id="{45F2CFEE-ADE2-5A1E-B8C8-FDAAFD6DFB26}"/>
              </a:ext>
            </a:extLst>
          </p:cNvPr>
          <p:cNvSpPr>
            <a:spLocks noGrp="1"/>
          </p:cNvSpPr>
          <p:nvPr>
            <p:ph idx="1"/>
          </p:nvPr>
        </p:nvSpPr>
        <p:spPr/>
        <p:txBody>
          <a:bodyPr>
            <a:normAutofit/>
          </a:bodyPr>
          <a:lstStyle/>
          <a:p>
            <a:r>
              <a:rPr lang="fr-FR" sz="2800" dirty="0">
                <a:solidFill>
                  <a:srgbClr val="0070C0"/>
                </a:solidFill>
              </a:rPr>
              <a:t>Partagez avec nous votre réseau :</a:t>
            </a:r>
          </a:p>
          <a:p>
            <a:pPr marL="914400" lvl="2" indent="0">
              <a:buNone/>
            </a:pPr>
            <a:r>
              <a:rPr lang="fr-FR" sz="2400" dirty="0"/>
              <a:t>Grandes écoles, grandes entreprises internationales, évènements, subventions, spectacle…</a:t>
            </a:r>
          </a:p>
          <a:p>
            <a:pPr marL="914400" lvl="2" indent="0">
              <a:buNone/>
            </a:pPr>
            <a:endParaRPr lang="fr-FR" sz="800" dirty="0">
              <a:solidFill>
                <a:srgbClr val="FF0000"/>
              </a:solidFill>
            </a:endParaRPr>
          </a:p>
          <a:p>
            <a:r>
              <a:rPr lang="fr-FR" sz="2800" dirty="0">
                <a:solidFill>
                  <a:srgbClr val="0070C0"/>
                </a:solidFill>
              </a:rPr>
              <a:t>Apportez nous l’une de vos compétences, votre aide, votre soutien… selon votre disponibilité</a:t>
            </a:r>
          </a:p>
          <a:p>
            <a:pPr marL="0" indent="0">
              <a:buNone/>
            </a:pPr>
            <a:endParaRPr lang="fr-FR" dirty="0"/>
          </a:p>
        </p:txBody>
      </p:sp>
      <p:pic>
        <p:nvPicPr>
          <p:cNvPr id="4" name="Image 3">
            <a:extLst>
              <a:ext uri="{FF2B5EF4-FFF2-40B4-BE49-F238E27FC236}">
                <a16:creationId xmlns:a16="http://schemas.microsoft.com/office/drawing/2014/main" id="{1E283606-748B-913B-9212-E888ADEB9F2E}"/>
              </a:ext>
            </a:extLst>
          </p:cNvPr>
          <p:cNvPicPr>
            <a:picLocks noChangeAspect="1"/>
          </p:cNvPicPr>
          <p:nvPr/>
        </p:nvPicPr>
        <p:blipFill>
          <a:blip r:embed="rId2"/>
          <a:stretch>
            <a:fillRect/>
          </a:stretch>
        </p:blipFill>
        <p:spPr>
          <a:xfrm>
            <a:off x="4767948" y="328915"/>
            <a:ext cx="969348" cy="975445"/>
          </a:xfrm>
          <a:prstGeom prst="rect">
            <a:avLst/>
          </a:prstGeom>
        </p:spPr>
      </p:pic>
    </p:spTree>
    <p:extLst>
      <p:ext uri="{BB962C8B-B14F-4D97-AF65-F5344CB8AC3E}">
        <p14:creationId xmlns:p14="http://schemas.microsoft.com/office/powerpoint/2010/main" val="27103105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F15544-5F4C-B9B4-0FA0-266D11C6C033}"/>
              </a:ext>
            </a:extLst>
          </p:cNvPr>
          <p:cNvSpPr>
            <a:spLocks noGrp="1"/>
          </p:cNvSpPr>
          <p:nvPr>
            <p:ph type="title"/>
          </p:nvPr>
        </p:nvSpPr>
        <p:spPr/>
        <p:txBody>
          <a:bodyPr/>
          <a:lstStyle/>
          <a:p>
            <a:r>
              <a:rPr lang="fr-FR" dirty="0"/>
              <a:t>BESOIN DE VOUS</a:t>
            </a:r>
          </a:p>
        </p:txBody>
      </p:sp>
      <p:sp>
        <p:nvSpPr>
          <p:cNvPr id="3" name="Espace réservé du contenu 2">
            <a:extLst>
              <a:ext uri="{FF2B5EF4-FFF2-40B4-BE49-F238E27FC236}">
                <a16:creationId xmlns:a16="http://schemas.microsoft.com/office/drawing/2014/main" id="{45F2CFEE-ADE2-5A1E-B8C8-FDAAFD6DFB26}"/>
              </a:ext>
            </a:extLst>
          </p:cNvPr>
          <p:cNvSpPr>
            <a:spLocks noGrp="1"/>
          </p:cNvSpPr>
          <p:nvPr>
            <p:ph idx="1"/>
          </p:nvPr>
        </p:nvSpPr>
        <p:spPr/>
        <p:txBody>
          <a:bodyPr>
            <a:normAutofit/>
          </a:bodyPr>
          <a:lstStyle/>
          <a:p>
            <a:r>
              <a:rPr lang="fr-FR" sz="2800" dirty="0">
                <a:solidFill>
                  <a:srgbClr val="0070C0"/>
                </a:solidFill>
              </a:rPr>
              <a:t>Rejoignez-nous pour collaborer sur un projet :</a:t>
            </a:r>
          </a:p>
          <a:p>
            <a:pPr marL="0" indent="0" algn="ctr">
              <a:buNone/>
            </a:pPr>
            <a:r>
              <a:rPr lang="fr-FR" sz="2800" dirty="0"/>
              <a:t>culture, sport, promotion du cursus, communication…</a:t>
            </a:r>
            <a:r>
              <a:rPr lang="fr-FR" dirty="0"/>
              <a:t>		</a:t>
            </a:r>
          </a:p>
        </p:txBody>
      </p:sp>
      <p:pic>
        <p:nvPicPr>
          <p:cNvPr id="4" name="Image 3">
            <a:extLst>
              <a:ext uri="{FF2B5EF4-FFF2-40B4-BE49-F238E27FC236}">
                <a16:creationId xmlns:a16="http://schemas.microsoft.com/office/drawing/2014/main" id="{1E283606-748B-913B-9212-E888ADEB9F2E}"/>
              </a:ext>
            </a:extLst>
          </p:cNvPr>
          <p:cNvPicPr>
            <a:picLocks noChangeAspect="1"/>
          </p:cNvPicPr>
          <p:nvPr/>
        </p:nvPicPr>
        <p:blipFill>
          <a:blip r:embed="rId2"/>
          <a:stretch>
            <a:fillRect/>
          </a:stretch>
        </p:blipFill>
        <p:spPr>
          <a:xfrm>
            <a:off x="4767948" y="328915"/>
            <a:ext cx="969348" cy="975445"/>
          </a:xfrm>
          <a:prstGeom prst="rect">
            <a:avLst/>
          </a:prstGeom>
        </p:spPr>
      </p:pic>
    </p:spTree>
    <p:extLst>
      <p:ext uri="{BB962C8B-B14F-4D97-AF65-F5344CB8AC3E}">
        <p14:creationId xmlns:p14="http://schemas.microsoft.com/office/powerpoint/2010/main" val="1203348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966261-5DF7-90FE-C912-7AFF2B776F97}"/>
              </a:ext>
            </a:extLst>
          </p:cNvPr>
          <p:cNvSpPr>
            <a:spLocks noGrp="1"/>
          </p:cNvSpPr>
          <p:nvPr>
            <p:ph type="title"/>
          </p:nvPr>
        </p:nvSpPr>
        <p:spPr/>
        <p:txBody>
          <a:bodyPr/>
          <a:lstStyle/>
          <a:p>
            <a:r>
              <a:rPr lang="fr-FR" dirty="0"/>
              <a:t>HISTORIQUE</a:t>
            </a:r>
          </a:p>
        </p:txBody>
      </p:sp>
      <p:sp>
        <p:nvSpPr>
          <p:cNvPr id="3" name="Espace réservé du contenu 2">
            <a:extLst>
              <a:ext uri="{FF2B5EF4-FFF2-40B4-BE49-F238E27FC236}">
                <a16:creationId xmlns:a16="http://schemas.microsoft.com/office/drawing/2014/main" id="{46CCAD8E-6070-D2B0-22C7-0D206478CBD5}"/>
              </a:ext>
            </a:extLst>
          </p:cNvPr>
          <p:cNvSpPr>
            <a:spLocks noGrp="1"/>
          </p:cNvSpPr>
          <p:nvPr>
            <p:ph idx="1"/>
          </p:nvPr>
        </p:nvSpPr>
        <p:spPr/>
        <p:txBody>
          <a:bodyPr/>
          <a:lstStyle/>
          <a:p>
            <a:pPr marL="0" indent="0">
              <a:buNone/>
            </a:pPr>
            <a:r>
              <a:rPr lang="fr-FR" dirty="0"/>
              <a:t>Naissance de l’association :</a:t>
            </a:r>
          </a:p>
          <a:p>
            <a:r>
              <a:rPr lang="fr-FR" dirty="0"/>
              <a:t>Réunion organisée par Mme Robin, appuyée par les professeurs du pôle international, le 4 octobre 2021 proposant à tous les parents du pôle la création d’une association</a:t>
            </a:r>
          </a:p>
          <a:p>
            <a:r>
              <a:rPr lang="fr-FR" dirty="0"/>
              <a:t>Création d’un petit groupe de parents pour mettre en place un questionnaire sur l’intérêt de créer une telle association</a:t>
            </a:r>
          </a:p>
          <a:p>
            <a:r>
              <a:rPr lang="fr-FR" dirty="0"/>
              <a:t>Envoi aux parents du lien vers le questionnaire le 9 novembre 2021</a:t>
            </a:r>
          </a:p>
          <a:p>
            <a:r>
              <a:rPr lang="fr-FR" dirty="0"/>
              <a:t>Envoi de la synthèse des retours des parents le 19 janvier 2022</a:t>
            </a:r>
          </a:p>
          <a:p>
            <a:pPr marL="0" indent="0">
              <a:buNone/>
            </a:pPr>
            <a:endParaRPr lang="fr-FR" dirty="0"/>
          </a:p>
          <a:p>
            <a:pPr marL="0" indent="0" algn="ctr">
              <a:buNone/>
            </a:pPr>
            <a:r>
              <a:rPr lang="fr-FR" b="1" dirty="0"/>
              <a:t>La création de l’association est plébiscitée par les parents !</a:t>
            </a:r>
          </a:p>
          <a:p>
            <a:endParaRPr lang="fr-FR" dirty="0"/>
          </a:p>
          <a:p>
            <a:pPr marL="0" indent="0">
              <a:buNone/>
            </a:pPr>
            <a:endParaRPr lang="fr-FR" dirty="0"/>
          </a:p>
        </p:txBody>
      </p:sp>
    </p:spTree>
    <p:extLst>
      <p:ext uri="{BB962C8B-B14F-4D97-AF65-F5344CB8AC3E}">
        <p14:creationId xmlns:p14="http://schemas.microsoft.com/office/powerpoint/2010/main" val="1964613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AF1BAC-A736-AD3B-89BB-06B410526A26}"/>
              </a:ext>
            </a:extLst>
          </p:cNvPr>
          <p:cNvSpPr>
            <a:spLocks noGrp="1"/>
          </p:cNvSpPr>
          <p:nvPr>
            <p:ph type="title"/>
          </p:nvPr>
        </p:nvSpPr>
        <p:spPr/>
        <p:txBody>
          <a:bodyPr/>
          <a:lstStyle/>
          <a:p>
            <a:r>
              <a:rPr lang="fr-FR" dirty="0"/>
              <a:t>QUESTIONS</a:t>
            </a:r>
          </a:p>
        </p:txBody>
      </p:sp>
      <p:sp>
        <p:nvSpPr>
          <p:cNvPr id="3" name="Espace réservé du contenu 2">
            <a:extLst>
              <a:ext uri="{FF2B5EF4-FFF2-40B4-BE49-F238E27FC236}">
                <a16:creationId xmlns:a16="http://schemas.microsoft.com/office/drawing/2014/main" id="{DCBC09E1-0966-325E-F639-99575A0F655F}"/>
              </a:ext>
            </a:extLst>
          </p:cNvPr>
          <p:cNvSpPr>
            <a:spLocks noGrp="1"/>
          </p:cNvSpPr>
          <p:nvPr>
            <p:ph idx="1"/>
          </p:nvPr>
        </p:nvSpPr>
        <p:spPr/>
        <p:txBody>
          <a:bodyPr>
            <a:normAutofit/>
          </a:bodyPr>
          <a:lstStyle/>
          <a:p>
            <a:endParaRPr lang="fr-FR" sz="2800" dirty="0"/>
          </a:p>
          <a:p>
            <a:pPr marL="0" indent="0" algn="ctr">
              <a:buNone/>
            </a:pPr>
            <a:r>
              <a:rPr lang="fr-FR" sz="2800" dirty="0"/>
              <a:t>Temps de partage</a:t>
            </a:r>
          </a:p>
          <a:p>
            <a:pPr marL="0" indent="0" algn="ctr">
              <a:buNone/>
            </a:pPr>
            <a:endParaRPr lang="fr-FR" sz="2800" dirty="0"/>
          </a:p>
          <a:p>
            <a:pPr lvl="1"/>
            <a:r>
              <a:rPr lang="fr-FR" sz="2600" dirty="0"/>
              <a:t>Avez-vous des questions ? </a:t>
            </a:r>
          </a:p>
          <a:p>
            <a:pPr lvl="1"/>
            <a:r>
              <a:rPr lang="fr-FR" sz="2600" dirty="0"/>
              <a:t>Une expérience à nous faire partager ?</a:t>
            </a:r>
          </a:p>
        </p:txBody>
      </p:sp>
    </p:spTree>
    <p:extLst>
      <p:ext uri="{BB962C8B-B14F-4D97-AF65-F5344CB8AC3E}">
        <p14:creationId xmlns:p14="http://schemas.microsoft.com/office/powerpoint/2010/main" val="3327427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AF1BAC-A736-AD3B-89BB-06B410526A26}"/>
              </a:ext>
            </a:extLst>
          </p:cNvPr>
          <p:cNvSpPr>
            <a:spLocks noGrp="1"/>
          </p:cNvSpPr>
          <p:nvPr>
            <p:ph type="title"/>
          </p:nvPr>
        </p:nvSpPr>
        <p:spPr/>
        <p:txBody>
          <a:bodyPr/>
          <a:lstStyle/>
          <a:p>
            <a:r>
              <a:rPr lang="fr-FR" dirty="0"/>
              <a:t>MERCI ET A BIENTOT</a:t>
            </a:r>
          </a:p>
        </p:txBody>
      </p:sp>
      <p:sp>
        <p:nvSpPr>
          <p:cNvPr id="3" name="Espace réservé du contenu 2">
            <a:extLst>
              <a:ext uri="{FF2B5EF4-FFF2-40B4-BE49-F238E27FC236}">
                <a16:creationId xmlns:a16="http://schemas.microsoft.com/office/drawing/2014/main" id="{DCBC09E1-0966-325E-F639-99575A0F655F}"/>
              </a:ext>
            </a:extLst>
          </p:cNvPr>
          <p:cNvSpPr>
            <a:spLocks noGrp="1"/>
          </p:cNvSpPr>
          <p:nvPr>
            <p:ph idx="1"/>
          </p:nvPr>
        </p:nvSpPr>
        <p:spPr/>
        <p:txBody>
          <a:bodyPr>
            <a:normAutofit/>
          </a:bodyPr>
          <a:lstStyle/>
          <a:p>
            <a:endParaRPr lang="fr-FR" sz="2800" dirty="0"/>
          </a:p>
          <a:p>
            <a:pPr marL="0" indent="0" algn="ctr">
              <a:buNone/>
            </a:pPr>
            <a:r>
              <a:rPr lang="fr-FR" sz="5400" dirty="0">
                <a:solidFill>
                  <a:srgbClr val="92D050"/>
                </a:solidFill>
              </a:rPr>
              <a:t>Un grand merci à vous ! </a:t>
            </a:r>
          </a:p>
        </p:txBody>
      </p:sp>
    </p:spTree>
    <p:extLst>
      <p:ext uri="{BB962C8B-B14F-4D97-AF65-F5344CB8AC3E}">
        <p14:creationId xmlns:p14="http://schemas.microsoft.com/office/powerpoint/2010/main" val="1760414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966261-5DF7-90FE-C912-7AFF2B776F97}"/>
              </a:ext>
            </a:extLst>
          </p:cNvPr>
          <p:cNvSpPr>
            <a:spLocks noGrp="1"/>
          </p:cNvSpPr>
          <p:nvPr>
            <p:ph type="title"/>
          </p:nvPr>
        </p:nvSpPr>
        <p:spPr/>
        <p:txBody>
          <a:bodyPr/>
          <a:lstStyle/>
          <a:p>
            <a:r>
              <a:rPr lang="fr-FR" dirty="0"/>
              <a:t>HISTORIQUE</a:t>
            </a:r>
          </a:p>
        </p:txBody>
      </p:sp>
      <p:sp>
        <p:nvSpPr>
          <p:cNvPr id="3" name="Espace réservé du contenu 2">
            <a:extLst>
              <a:ext uri="{FF2B5EF4-FFF2-40B4-BE49-F238E27FC236}">
                <a16:creationId xmlns:a16="http://schemas.microsoft.com/office/drawing/2014/main" id="{46CCAD8E-6070-D2B0-22C7-0D206478CBD5}"/>
              </a:ext>
            </a:extLst>
          </p:cNvPr>
          <p:cNvSpPr>
            <a:spLocks noGrp="1"/>
          </p:cNvSpPr>
          <p:nvPr>
            <p:ph idx="1"/>
          </p:nvPr>
        </p:nvSpPr>
        <p:spPr/>
        <p:txBody>
          <a:bodyPr/>
          <a:lstStyle/>
          <a:p>
            <a:r>
              <a:rPr lang="fr-FR" dirty="0"/>
              <a:t>Début du travail de création d’une association loi 1901</a:t>
            </a:r>
          </a:p>
          <a:p>
            <a:r>
              <a:rPr lang="fr-FR" dirty="0"/>
              <a:t>Rédaction des statuts, constitution d’un bureau, choix du nom, des modalités de fonctionnement, création du logo…</a:t>
            </a:r>
          </a:p>
          <a:p>
            <a:r>
              <a:rPr lang="fr-FR" dirty="0"/>
              <a:t>Assemblée Générale constitutive le 9 avril 2022</a:t>
            </a:r>
          </a:p>
          <a:p>
            <a:r>
              <a:rPr lang="fr-FR" dirty="0"/>
              <a:t>Dépôt des pièces à la préfecture</a:t>
            </a:r>
          </a:p>
          <a:p>
            <a:r>
              <a:rPr lang="fr-FR" dirty="0"/>
              <a:t>Récépissé de déclaration de création de la préfecture le 17 mai 2022</a:t>
            </a:r>
          </a:p>
          <a:p>
            <a:r>
              <a:rPr lang="fr-FR" dirty="0"/>
              <a:t>Parution au Journal officiel le 24 mai 2022</a:t>
            </a:r>
          </a:p>
          <a:p>
            <a:pPr marL="0" indent="0" algn="ctr">
              <a:buNone/>
            </a:pPr>
            <a:endParaRPr lang="fr-FR" sz="800" dirty="0"/>
          </a:p>
          <a:p>
            <a:pPr marL="0" indent="0" algn="ctr">
              <a:buNone/>
            </a:pPr>
            <a:r>
              <a:rPr lang="fr-FR" b="1" dirty="0"/>
              <a:t>L’association </a:t>
            </a:r>
            <a:r>
              <a:rPr lang="fr-FR" b="1" u="sng" dirty="0">
                <a:solidFill>
                  <a:schemeClr val="tx1"/>
                </a:solidFill>
              </a:rPr>
              <a:t>APIL9</a:t>
            </a:r>
            <a:r>
              <a:rPr lang="fr-FR" b="1" dirty="0"/>
              <a:t> est née !</a:t>
            </a:r>
          </a:p>
          <a:p>
            <a:endParaRPr lang="fr-FR" dirty="0"/>
          </a:p>
          <a:p>
            <a:pPr marL="0" indent="0">
              <a:buNone/>
            </a:pPr>
            <a:endParaRPr lang="fr-FR" dirty="0"/>
          </a:p>
        </p:txBody>
      </p:sp>
    </p:spTree>
    <p:extLst>
      <p:ext uri="{BB962C8B-B14F-4D97-AF65-F5344CB8AC3E}">
        <p14:creationId xmlns:p14="http://schemas.microsoft.com/office/powerpoint/2010/main" val="1068610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966261-5DF7-90FE-C912-7AFF2B776F97}"/>
              </a:ext>
            </a:extLst>
          </p:cNvPr>
          <p:cNvSpPr>
            <a:spLocks noGrp="1"/>
          </p:cNvSpPr>
          <p:nvPr>
            <p:ph type="title"/>
          </p:nvPr>
        </p:nvSpPr>
        <p:spPr/>
        <p:txBody>
          <a:bodyPr/>
          <a:lstStyle/>
          <a:p>
            <a:r>
              <a:rPr lang="fr-FR" dirty="0"/>
              <a:t>HISTORIQUE</a:t>
            </a:r>
          </a:p>
        </p:txBody>
      </p:sp>
      <p:sp>
        <p:nvSpPr>
          <p:cNvPr id="3" name="Espace réservé du contenu 2">
            <a:extLst>
              <a:ext uri="{FF2B5EF4-FFF2-40B4-BE49-F238E27FC236}">
                <a16:creationId xmlns:a16="http://schemas.microsoft.com/office/drawing/2014/main" id="{46CCAD8E-6070-D2B0-22C7-0D206478CBD5}"/>
              </a:ext>
            </a:extLst>
          </p:cNvPr>
          <p:cNvSpPr>
            <a:spLocks noGrp="1"/>
          </p:cNvSpPr>
          <p:nvPr>
            <p:ph idx="1"/>
          </p:nvPr>
        </p:nvSpPr>
        <p:spPr/>
        <p:txBody>
          <a:bodyPr/>
          <a:lstStyle/>
          <a:p>
            <a:pPr marL="0" indent="0">
              <a:buNone/>
            </a:pPr>
            <a:endParaRPr lang="fr-FR" dirty="0"/>
          </a:p>
          <a:p>
            <a:pPr marL="0" indent="0">
              <a:buNone/>
            </a:pPr>
            <a:endParaRPr lang="fr-FR" dirty="0"/>
          </a:p>
        </p:txBody>
      </p:sp>
      <p:pic>
        <p:nvPicPr>
          <p:cNvPr id="5" name="Image 4">
            <a:extLst>
              <a:ext uri="{FF2B5EF4-FFF2-40B4-BE49-F238E27FC236}">
                <a16:creationId xmlns:a16="http://schemas.microsoft.com/office/drawing/2014/main" id="{D3A9F118-15DE-4BA7-CCCC-27422A393ADC}"/>
              </a:ext>
            </a:extLst>
          </p:cNvPr>
          <p:cNvPicPr>
            <a:picLocks noChangeAspect="1"/>
          </p:cNvPicPr>
          <p:nvPr/>
        </p:nvPicPr>
        <p:blipFill>
          <a:blip r:embed="rId2"/>
          <a:stretch>
            <a:fillRect/>
          </a:stretch>
        </p:blipFill>
        <p:spPr>
          <a:xfrm>
            <a:off x="1456238" y="1867594"/>
            <a:ext cx="7817764" cy="3467885"/>
          </a:xfrm>
          <a:prstGeom prst="rect">
            <a:avLst/>
          </a:prstGeom>
        </p:spPr>
      </p:pic>
    </p:spTree>
    <p:extLst>
      <p:ext uri="{BB962C8B-B14F-4D97-AF65-F5344CB8AC3E}">
        <p14:creationId xmlns:p14="http://schemas.microsoft.com/office/powerpoint/2010/main" val="1020549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D3D2B5-B74B-9150-B3D1-6793F44E67B0}"/>
              </a:ext>
            </a:extLst>
          </p:cNvPr>
          <p:cNvSpPr>
            <a:spLocks noGrp="1"/>
          </p:cNvSpPr>
          <p:nvPr>
            <p:ph type="title"/>
          </p:nvPr>
        </p:nvSpPr>
        <p:spPr/>
        <p:txBody>
          <a:bodyPr/>
          <a:lstStyle/>
          <a:p>
            <a:r>
              <a:rPr lang="fr-FR" dirty="0"/>
              <a:t>LE BUREAU</a:t>
            </a:r>
          </a:p>
        </p:txBody>
      </p:sp>
      <p:sp>
        <p:nvSpPr>
          <p:cNvPr id="3" name="Espace réservé du contenu 2">
            <a:extLst>
              <a:ext uri="{FF2B5EF4-FFF2-40B4-BE49-F238E27FC236}">
                <a16:creationId xmlns:a16="http://schemas.microsoft.com/office/drawing/2014/main" id="{680FD2DB-46AD-1953-BAF3-A8330491A01A}"/>
              </a:ext>
            </a:extLst>
          </p:cNvPr>
          <p:cNvSpPr>
            <a:spLocks noGrp="1"/>
          </p:cNvSpPr>
          <p:nvPr>
            <p:ph idx="1"/>
          </p:nvPr>
        </p:nvSpPr>
        <p:spPr/>
        <p:txBody>
          <a:bodyPr>
            <a:normAutofit/>
          </a:bodyPr>
          <a:lstStyle/>
          <a:p>
            <a:r>
              <a:rPr lang="fr-FR" dirty="0"/>
              <a:t>Les membres du bureau quittent le lycée pour la majorité, les mandats sont à prendre !</a:t>
            </a:r>
          </a:p>
          <a:p>
            <a:r>
              <a:rPr lang="fr-FR" dirty="0"/>
              <a:t>Les parents </a:t>
            </a:r>
            <a:r>
              <a:rPr lang="fr-FR" u="sng" dirty="0"/>
              <a:t>et</a:t>
            </a:r>
            <a:r>
              <a:rPr lang="fr-FR" dirty="0"/>
              <a:t> les élèves peuvent être membres du bureau</a:t>
            </a:r>
          </a:p>
          <a:p>
            <a:r>
              <a:rPr lang="fr-FR" dirty="0"/>
              <a:t>L’association peut fonctionner à minima avec un président et un trésorier</a:t>
            </a:r>
          </a:p>
          <a:p>
            <a:r>
              <a:rPr lang="fr-FR" dirty="0"/>
              <a:t>Les fonctions de président et trésorier sont obligatoirement exercées par un membre actif (un parent ayant son enfant scolarisé au pôle international)</a:t>
            </a:r>
          </a:p>
          <a:p>
            <a:r>
              <a:rPr lang="fr-FR" dirty="0"/>
              <a:t>Les autres fonctions peuvent être exercées par un membre actif (parent) ou un membre associé (élève)</a:t>
            </a:r>
          </a:p>
          <a:p>
            <a:pPr marL="0" indent="0">
              <a:buNone/>
            </a:pPr>
            <a:endParaRPr lang="fr-FR" b="1" dirty="0"/>
          </a:p>
          <a:p>
            <a:pPr marL="0" indent="0" algn="ctr">
              <a:buNone/>
            </a:pPr>
            <a:r>
              <a:rPr lang="fr-FR" b="1" dirty="0"/>
              <a:t>Faites-nous part de votre souhait de nous rejoindre !</a:t>
            </a:r>
          </a:p>
          <a:p>
            <a:pPr marL="0" indent="0">
              <a:buNone/>
            </a:pPr>
            <a:endParaRPr lang="fr-FR" dirty="0"/>
          </a:p>
          <a:p>
            <a:endParaRPr lang="fr-FR" dirty="0"/>
          </a:p>
        </p:txBody>
      </p:sp>
    </p:spTree>
    <p:extLst>
      <p:ext uri="{BB962C8B-B14F-4D97-AF65-F5344CB8AC3E}">
        <p14:creationId xmlns:p14="http://schemas.microsoft.com/office/powerpoint/2010/main" val="1883637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45AEE4-5319-DA36-EDB7-1DAF56187A24}"/>
              </a:ext>
            </a:extLst>
          </p:cNvPr>
          <p:cNvSpPr>
            <a:spLocks noGrp="1"/>
          </p:cNvSpPr>
          <p:nvPr>
            <p:ph type="title"/>
          </p:nvPr>
        </p:nvSpPr>
        <p:spPr/>
        <p:txBody>
          <a:bodyPr/>
          <a:lstStyle/>
          <a:p>
            <a:r>
              <a:rPr lang="fr-FR" dirty="0"/>
              <a:t>LES MEMBRES </a:t>
            </a:r>
          </a:p>
        </p:txBody>
      </p:sp>
      <p:sp>
        <p:nvSpPr>
          <p:cNvPr id="3" name="Espace réservé du contenu 2">
            <a:extLst>
              <a:ext uri="{FF2B5EF4-FFF2-40B4-BE49-F238E27FC236}">
                <a16:creationId xmlns:a16="http://schemas.microsoft.com/office/drawing/2014/main" id="{1DE86356-17F2-2760-5190-9662CF5AB189}"/>
              </a:ext>
            </a:extLst>
          </p:cNvPr>
          <p:cNvSpPr>
            <a:spLocks noGrp="1"/>
          </p:cNvSpPr>
          <p:nvPr>
            <p:ph idx="1"/>
          </p:nvPr>
        </p:nvSpPr>
        <p:spPr/>
        <p:txBody>
          <a:bodyPr/>
          <a:lstStyle/>
          <a:p>
            <a:r>
              <a:rPr lang="fr-FR" u="sng" dirty="0"/>
              <a:t>MEMBRES ACTIFS</a:t>
            </a:r>
            <a:r>
              <a:rPr lang="fr-FR" dirty="0"/>
              <a:t> : les </a:t>
            </a:r>
            <a:r>
              <a:rPr lang="fr-FR" b="1" dirty="0"/>
              <a:t>parents</a:t>
            </a:r>
            <a:r>
              <a:rPr lang="fr-FR" dirty="0"/>
              <a:t> ayant un enfant en cours de scolarisation au sein du pôle international</a:t>
            </a:r>
          </a:p>
          <a:p>
            <a:endParaRPr lang="fr-FR" sz="800" dirty="0"/>
          </a:p>
          <a:p>
            <a:r>
              <a:rPr lang="fr-FR" u="sng" dirty="0"/>
              <a:t>MEMBRES ASSOCIES </a:t>
            </a:r>
            <a:r>
              <a:rPr lang="fr-FR" dirty="0"/>
              <a:t>: les </a:t>
            </a:r>
            <a:r>
              <a:rPr lang="fr-FR" b="1" dirty="0"/>
              <a:t>élèves</a:t>
            </a:r>
            <a:r>
              <a:rPr lang="fr-FR" dirty="0"/>
              <a:t> en cours de scolarisation au sein du pôle international</a:t>
            </a:r>
          </a:p>
          <a:p>
            <a:pPr marL="0" indent="0">
              <a:buNone/>
            </a:pPr>
            <a:endParaRPr lang="fr-FR" sz="800" dirty="0"/>
          </a:p>
          <a:p>
            <a:r>
              <a:rPr lang="fr-FR" u="sng" dirty="0"/>
              <a:t>MEMBRES D’HONNEUR </a:t>
            </a:r>
            <a:r>
              <a:rPr lang="fr-FR" dirty="0"/>
              <a:t>: les </a:t>
            </a:r>
            <a:r>
              <a:rPr lang="fr-FR" b="1" dirty="0"/>
              <a:t>anciens élèves </a:t>
            </a:r>
            <a:r>
              <a:rPr lang="fr-FR" dirty="0"/>
              <a:t>ayant été scolarisés en classe de Terminale au sein du pôle international ainsi que </a:t>
            </a:r>
            <a:r>
              <a:rPr lang="fr-FR" b="1" dirty="0"/>
              <a:t>leurs parents </a:t>
            </a:r>
            <a:r>
              <a:rPr lang="fr-FR" dirty="0"/>
              <a:t>et les </a:t>
            </a:r>
            <a:r>
              <a:rPr lang="fr-FR" b="1" dirty="0"/>
              <a:t>professeurs de langues </a:t>
            </a:r>
            <a:r>
              <a:rPr lang="fr-FR" dirty="0"/>
              <a:t>du pôle international</a:t>
            </a:r>
          </a:p>
          <a:p>
            <a:pPr marL="0" indent="0" algn="ctr">
              <a:buNone/>
            </a:pPr>
            <a:endParaRPr lang="fr-FR" sz="800" dirty="0"/>
          </a:p>
          <a:p>
            <a:pPr marL="0" indent="0" algn="ctr">
              <a:buNone/>
            </a:pPr>
            <a:r>
              <a:rPr lang="fr-FR" dirty="0"/>
              <a:t> </a:t>
            </a:r>
            <a:r>
              <a:rPr lang="fr-FR" b="1" dirty="0"/>
              <a:t>L’APIL9 rassemble élèves et parents !</a:t>
            </a:r>
          </a:p>
        </p:txBody>
      </p:sp>
    </p:spTree>
    <p:extLst>
      <p:ext uri="{BB962C8B-B14F-4D97-AF65-F5344CB8AC3E}">
        <p14:creationId xmlns:p14="http://schemas.microsoft.com/office/powerpoint/2010/main" val="1339473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D3D2B5-B74B-9150-B3D1-6793F44E67B0}"/>
              </a:ext>
            </a:extLst>
          </p:cNvPr>
          <p:cNvSpPr>
            <a:spLocks noGrp="1"/>
          </p:cNvSpPr>
          <p:nvPr>
            <p:ph type="title"/>
          </p:nvPr>
        </p:nvSpPr>
        <p:spPr/>
        <p:txBody>
          <a:bodyPr/>
          <a:lstStyle/>
          <a:p>
            <a:r>
              <a:rPr lang="fr-FR" dirty="0"/>
              <a:t>LE BUREAU 2022-2023</a:t>
            </a:r>
          </a:p>
        </p:txBody>
      </p:sp>
      <p:sp>
        <p:nvSpPr>
          <p:cNvPr id="3" name="Espace réservé du contenu 2">
            <a:extLst>
              <a:ext uri="{FF2B5EF4-FFF2-40B4-BE49-F238E27FC236}">
                <a16:creationId xmlns:a16="http://schemas.microsoft.com/office/drawing/2014/main" id="{680FD2DB-46AD-1953-BAF3-A8330491A01A}"/>
              </a:ext>
            </a:extLst>
          </p:cNvPr>
          <p:cNvSpPr>
            <a:spLocks noGrp="1"/>
          </p:cNvSpPr>
          <p:nvPr>
            <p:ph idx="1"/>
          </p:nvPr>
        </p:nvSpPr>
        <p:spPr/>
        <p:txBody>
          <a:bodyPr/>
          <a:lstStyle/>
          <a:p>
            <a:r>
              <a:rPr lang="fr-FR" dirty="0"/>
              <a:t>Présidente : Isabelle CORNU</a:t>
            </a:r>
          </a:p>
          <a:p>
            <a:r>
              <a:rPr lang="fr-FR" dirty="0"/>
              <a:t>Trésorière : Sophie BOULET</a:t>
            </a:r>
          </a:p>
          <a:p>
            <a:r>
              <a:rPr lang="fr-FR" dirty="0"/>
              <a:t>Secrétaire : Isabelle PASCHAL</a:t>
            </a:r>
          </a:p>
          <a:p>
            <a:r>
              <a:rPr lang="fr-FR" dirty="0"/>
              <a:t>Président adjoint : Rémi CORNU (lycéen)</a:t>
            </a:r>
          </a:p>
          <a:p>
            <a:r>
              <a:rPr lang="fr-FR" dirty="0"/>
              <a:t>Trésorier adjoint : Calixte BOULET (lycéen)</a:t>
            </a:r>
          </a:p>
          <a:p>
            <a:r>
              <a:rPr lang="fr-FR" dirty="0"/>
              <a:t>Secrétaire adjointe : Joanna IFERGAN </a:t>
            </a:r>
          </a:p>
          <a:p>
            <a:endParaRPr lang="fr-FR" dirty="0"/>
          </a:p>
          <a:p>
            <a:r>
              <a:rPr lang="fr-FR" dirty="0"/>
              <a:t>Soutien ;-) : Alexandra SIHL</a:t>
            </a:r>
          </a:p>
          <a:p>
            <a:endParaRPr lang="fr-FR" dirty="0"/>
          </a:p>
          <a:p>
            <a:endParaRPr lang="fr-FR" dirty="0"/>
          </a:p>
        </p:txBody>
      </p:sp>
    </p:spTree>
    <p:extLst>
      <p:ext uri="{BB962C8B-B14F-4D97-AF65-F5344CB8AC3E}">
        <p14:creationId xmlns:p14="http://schemas.microsoft.com/office/powerpoint/2010/main" val="1765830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D3D2B5-B74B-9150-B3D1-6793F44E67B0}"/>
              </a:ext>
            </a:extLst>
          </p:cNvPr>
          <p:cNvSpPr>
            <a:spLocks noGrp="1"/>
          </p:cNvSpPr>
          <p:nvPr>
            <p:ph type="title"/>
          </p:nvPr>
        </p:nvSpPr>
        <p:spPr/>
        <p:txBody>
          <a:bodyPr/>
          <a:lstStyle/>
          <a:p>
            <a:r>
              <a:rPr lang="fr-FR" dirty="0"/>
              <a:t>LE BUREAU 2023-2024</a:t>
            </a:r>
          </a:p>
        </p:txBody>
      </p:sp>
      <p:sp>
        <p:nvSpPr>
          <p:cNvPr id="3" name="Espace réservé du contenu 2">
            <a:extLst>
              <a:ext uri="{FF2B5EF4-FFF2-40B4-BE49-F238E27FC236}">
                <a16:creationId xmlns:a16="http://schemas.microsoft.com/office/drawing/2014/main" id="{680FD2DB-46AD-1953-BAF3-A8330491A01A}"/>
              </a:ext>
            </a:extLst>
          </p:cNvPr>
          <p:cNvSpPr>
            <a:spLocks noGrp="1"/>
          </p:cNvSpPr>
          <p:nvPr>
            <p:ph idx="1"/>
          </p:nvPr>
        </p:nvSpPr>
        <p:spPr>
          <a:xfrm>
            <a:off x="677334" y="2160589"/>
            <a:ext cx="8596668" cy="3157369"/>
          </a:xfrm>
        </p:spPr>
        <p:txBody>
          <a:bodyPr/>
          <a:lstStyle/>
          <a:p>
            <a:r>
              <a:rPr lang="fr-FR" dirty="0"/>
              <a:t>Présidente : Joanna IFERGAN </a:t>
            </a:r>
          </a:p>
          <a:p>
            <a:r>
              <a:rPr lang="fr-FR" dirty="0"/>
              <a:t>Trésorière : Julien DOUBLET</a:t>
            </a:r>
          </a:p>
          <a:p>
            <a:r>
              <a:rPr lang="fr-FR" dirty="0"/>
              <a:t>Secrétaire :  Isabelle FIORLETTA</a:t>
            </a:r>
          </a:p>
          <a:p>
            <a:r>
              <a:rPr lang="fr-FR"/>
              <a:t>Vice-Présidente : Laetitia MANAUDOU</a:t>
            </a:r>
          </a:p>
          <a:p>
            <a:r>
              <a:rPr lang="fr-FR" dirty="0"/>
              <a:t>Trésorier adjoint : Maxime DOUBLET (Lycéen)</a:t>
            </a:r>
          </a:p>
          <a:p>
            <a:r>
              <a:rPr lang="fr-FR" dirty="0"/>
              <a:t>Secrétaire adjointe : Anne VIALLARD</a:t>
            </a:r>
          </a:p>
          <a:p>
            <a:pPr marL="0" indent="0">
              <a:buNone/>
            </a:pPr>
            <a:endParaRPr lang="fr-FR" dirty="0"/>
          </a:p>
          <a:p>
            <a:endParaRPr lang="fr-FR"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1248085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B2FCC3-F51F-3078-7F41-803CD4DF3C21}"/>
              </a:ext>
            </a:extLst>
          </p:cNvPr>
          <p:cNvSpPr>
            <a:spLocks noGrp="1"/>
          </p:cNvSpPr>
          <p:nvPr>
            <p:ph type="title"/>
          </p:nvPr>
        </p:nvSpPr>
        <p:spPr/>
        <p:txBody>
          <a:bodyPr/>
          <a:lstStyle/>
          <a:p>
            <a:r>
              <a:rPr lang="fr-FR" dirty="0"/>
              <a:t>TRESORERIE</a:t>
            </a:r>
          </a:p>
        </p:txBody>
      </p:sp>
      <p:sp>
        <p:nvSpPr>
          <p:cNvPr id="3" name="Espace réservé du contenu 2">
            <a:extLst>
              <a:ext uri="{FF2B5EF4-FFF2-40B4-BE49-F238E27FC236}">
                <a16:creationId xmlns:a16="http://schemas.microsoft.com/office/drawing/2014/main" id="{975A1685-36ED-B00A-C2ED-71F2C10240B1}"/>
              </a:ext>
            </a:extLst>
          </p:cNvPr>
          <p:cNvSpPr>
            <a:spLocks noGrp="1"/>
          </p:cNvSpPr>
          <p:nvPr>
            <p:ph idx="1"/>
          </p:nvPr>
        </p:nvSpPr>
        <p:spPr/>
        <p:txBody>
          <a:bodyPr>
            <a:normAutofit/>
          </a:bodyPr>
          <a:lstStyle/>
          <a:p>
            <a:r>
              <a:rPr lang="fr-FR" dirty="0"/>
              <a:t>Création du compte bancaire le 13 septembre 2022</a:t>
            </a:r>
          </a:p>
          <a:p>
            <a:pPr marL="0" indent="0">
              <a:buNone/>
            </a:pPr>
            <a:endParaRPr lang="fr-FR" sz="800" dirty="0"/>
          </a:p>
          <a:p>
            <a:r>
              <a:rPr lang="fr-FR" dirty="0"/>
              <a:t>Adhésion famille (parents et enfants) : </a:t>
            </a:r>
            <a:r>
              <a:rPr lang="fr-FR" b="1" dirty="0"/>
              <a:t>20 euros</a:t>
            </a:r>
          </a:p>
          <a:p>
            <a:pPr marL="0" indent="0">
              <a:buNone/>
            </a:pPr>
            <a:endParaRPr lang="fr-FR" sz="800" dirty="0"/>
          </a:p>
          <a:p>
            <a:r>
              <a:rPr lang="fr-FR" dirty="0"/>
              <a:t>Adhésion membres d’honneur (individuelle) : </a:t>
            </a:r>
            <a:r>
              <a:rPr lang="fr-FR" b="1" dirty="0"/>
              <a:t>5 euros</a:t>
            </a:r>
          </a:p>
          <a:p>
            <a:pPr marL="0" indent="0">
              <a:buNone/>
            </a:pPr>
            <a:endParaRPr lang="fr-FR" sz="800" dirty="0"/>
          </a:p>
          <a:p>
            <a:r>
              <a:rPr lang="fr-FR" dirty="0"/>
              <a:t>Assurance de l’APIL9 à souscrire : environ 120 euros</a:t>
            </a:r>
          </a:p>
          <a:p>
            <a:endParaRPr lang="fr-FR" sz="800" dirty="0"/>
          </a:p>
          <a:p>
            <a:r>
              <a:rPr lang="fr-FR" dirty="0"/>
              <a:t>Recherche de subventions : appel aux parents et leur réseau </a:t>
            </a:r>
          </a:p>
          <a:p>
            <a:pPr marL="0" indent="0">
              <a:buNone/>
            </a:pPr>
            <a:endParaRPr lang="fr-FR" dirty="0"/>
          </a:p>
          <a:p>
            <a:pPr marL="0" indent="0" algn="ctr">
              <a:buNone/>
            </a:pPr>
            <a:r>
              <a:rPr lang="fr-FR" b="1" dirty="0"/>
              <a:t>Rejoignez-nous : adhérez ! </a:t>
            </a:r>
          </a:p>
          <a:p>
            <a:pPr marL="0" indent="0">
              <a:buNone/>
            </a:pPr>
            <a:endParaRPr lang="fr-FR" dirty="0"/>
          </a:p>
        </p:txBody>
      </p:sp>
      <p:sp>
        <p:nvSpPr>
          <p:cNvPr id="4" name="Étoile : 5 branches 3">
            <a:extLst>
              <a:ext uri="{FF2B5EF4-FFF2-40B4-BE49-F238E27FC236}">
                <a16:creationId xmlns:a16="http://schemas.microsoft.com/office/drawing/2014/main" id="{340EF3A0-F8BC-2C8C-7B90-64DCC82B05A5}"/>
              </a:ext>
            </a:extLst>
          </p:cNvPr>
          <p:cNvSpPr/>
          <p:nvPr/>
        </p:nvSpPr>
        <p:spPr>
          <a:xfrm>
            <a:off x="7483876" y="4421080"/>
            <a:ext cx="914400" cy="914400"/>
          </a:xfrm>
          <a:prstGeom prst="star5">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221962532"/>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0</TotalTime>
  <Words>1276</Words>
  <Application>Microsoft Office PowerPoint</Application>
  <PresentationFormat>Grand écran</PresentationFormat>
  <Paragraphs>149</Paragraphs>
  <Slides>21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21</vt:i4>
      </vt:variant>
    </vt:vector>
  </HeadingPairs>
  <TitlesOfParts>
    <vt:vector size="25" baseType="lpstr">
      <vt:lpstr>Arial</vt:lpstr>
      <vt:lpstr>Trebuchet MS</vt:lpstr>
      <vt:lpstr>Wingdings 3</vt:lpstr>
      <vt:lpstr>Facette</vt:lpstr>
      <vt:lpstr>Présentation PowerPoint</vt:lpstr>
      <vt:lpstr>HISTORIQUE</vt:lpstr>
      <vt:lpstr>HISTORIQUE</vt:lpstr>
      <vt:lpstr>HISTORIQUE</vt:lpstr>
      <vt:lpstr>LE BUREAU</vt:lpstr>
      <vt:lpstr>LES MEMBRES </vt:lpstr>
      <vt:lpstr>LE BUREAU 2022-2023</vt:lpstr>
      <vt:lpstr>LE BUREAU 2023-2024</vt:lpstr>
      <vt:lpstr>TRESORERIE</vt:lpstr>
      <vt:lpstr>OBJET DE L’ASSOCIATION</vt:lpstr>
      <vt:lpstr>OBJET DE L’ASSOCIATION</vt:lpstr>
      <vt:lpstr> OBJET DE L’ASSOCIATION : PRECISION</vt:lpstr>
      <vt:lpstr>ACTIONS 2022-2023</vt:lpstr>
      <vt:lpstr>ACTIONS 2022-2023</vt:lpstr>
      <vt:lpstr>ACTIONS 2022-2023</vt:lpstr>
      <vt:lpstr>ACTIONS 2023-2024</vt:lpstr>
      <vt:lpstr>PROJETS 2024-2025</vt:lpstr>
      <vt:lpstr>BESOIN DE VOUS</vt:lpstr>
      <vt:lpstr>BESOIN DE VOUS</vt:lpstr>
      <vt:lpstr>QUESTIONS</vt:lpstr>
      <vt:lpstr>MERCI ET A BIENTOT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Isabelle CORNU</dc:creator>
  <cp:lastModifiedBy>laetitia manaudou</cp:lastModifiedBy>
  <cp:revision>42</cp:revision>
  <dcterms:created xsi:type="dcterms:W3CDTF">2022-09-28T08:00:27Z</dcterms:created>
  <dcterms:modified xsi:type="dcterms:W3CDTF">2024-10-02T18:44:21Z</dcterms:modified>
</cp:coreProperties>
</file>